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906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4400" spc="-1" strike="noStrike"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8915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495000" y="3682080"/>
            <a:ext cx="8915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/>
          </p:nvPr>
        </p:nvSpPr>
        <p:spPr>
          <a:xfrm>
            <a:off x="495000" y="368208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/>
          </p:nvPr>
        </p:nvSpPr>
        <p:spPr>
          <a:xfrm>
            <a:off x="5063040" y="368208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4400" spc="-1" strike="noStrike"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2870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/>
          </p:nvPr>
        </p:nvSpPr>
        <p:spPr>
          <a:xfrm>
            <a:off x="3509280" y="1604520"/>
            <a:ext cx="2870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/>
          </p:nvPr>
        </p:nvSpPr>
        <p:spPr>
          <a:xfrm>
            <a:off x="6523200" y="1604520"/>
            <a:ext cx="2870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/>
          </p:nvPr>
        </p:nvSpPr>
        <p:spPr>
          <a:xfrm>
            <a:off x="495000" y="3682080"/>
            <a:ext cx="2870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48" name="PlaceHolder 6"/>
          <p:cNvSpPr>
            <a:spLocks noGrp="1"/>
          </p:cNvSpPr>
          <p:nvPr>
            <p:ph/>
          </p:nvPr>
        </p:nvSpPr>
        <p:spPr>
          <a:xfrm>
            <a:off x="3509280" y="3682080"/>
            <a:ext cx="2870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49" name="PlaceHolder 7"/>
          <p:cNvSpPr>
            <a:spLocks noGrp="1"/>
          </p:cNvSpPr>
          <p:nvPr>
            <p:ph/>
          </p:nvPr>
        </p:nvSpPr>
        <p:spPr>
          <a:xfrm>
            <a:off x="6523200" y="3682080"/>
            <a:ext cx="2870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4400" spc="-1" strike="noStrike"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subTitle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4400" spc="-1" strike="noStrike"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4400" spc="-1" strike="noStrike"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subTitle"/>
          </p:nvPr>
        </p:nvSpPr>
        <p:spPr>
          <a:xfrm>
            <a:off x="495000" y="273600"/>
            <a:ext cx="89150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4400" spc="-1" strike="noStrike"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/>
          </p:nvPr>
        </p:nvSpPr>
        <p:spPr>
          <a:xfrm>
            <a:off x="495000" y="368208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/>
          </p:nvPr>
        </p:nvSpPr>
        <p:spPr>
          <a:xfrm>
            <a:off x="5063040" y="368208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4400" spc="-1" strike="noStrike"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/>
          </p:nvPr>
        </p:nvSpPr>
        <p:spPr>
          <a:xfrm>
            <a:off x="495000" y="3682080"/>
            <a:ext cx="8915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4400" spc="-1" strike="noStrike"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8915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/>
          </p:nvPr>
        </p:nvSpPr>
        <p:spPr>
          <a:xfrm>
            <a:off x="495000" y="3682080"/>
            <a:ext cx="8915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4400" spc="-1" strike="noStrike"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/>
          </p:nvPr>
        </p:nvSpPr>
        <p:spPr>
          <a:xfrm>
            <a:off x="495000" y="368208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/>
          </p:nvPr>
        </p:nvSpPr>
        <p:spPr>
          <a:xfrm>
            <a:off x="5063040" y="368208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4400" spc="-1" strike="noStrike"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2870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/>
          </p:nvPr>
        </p:nvSpPr>
        <p:spPr>
          <a:xfrm>
            <a:off x="3509280" y="1604520"/>
            <a:ext cx="2870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/>
          </p:nvPr>
        </p:nvSpPr>
        <p:spPr>
          <a:xfrm>
            <a:off x="6523200" y="1604520"/>
            <a:ext cx="2870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89" name="PlaceHolder 5"/>
          <p:cNvSpPr>
            <a:spLocks noGrp="1"/>
          </p:cNvSpPr>
          <p:nvPr>
            <p:ph/>
          </p:nvPr>
        </p:nvSpPr>
        <p:spPr>
          <a:xfrm>
            <a:off x="495000" y="3682080"/>
            <a:ext cx="2870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90" name="PlaceHolder 6"/>
          <p:cNvSpPr>
            <a:spLocks noGrp="1"/>
          </p:cNvSpPr>
          <p:nvPr>
            <p:ph/>
          </p:nvPr>
        </p:nvSpPr>
        <p:spPr>
          <a:xfrm>
            <a:off x="3509280" y="3682080"/>
            <a:ext cx="2870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91" name="PlaceHolder 7"/>
          <p:cNvSpPr>
            <a:spLocks noGrp="1"/>
          </p:cNvSpPr>
          <p:nvPr>
            <p:ph/>
          </p:nvPr>
        </p:nvSpPr>
        <p:spPr>
          <a:xfrm>
            <a:off x="6523200" y="3682080"/>
            <a:ext cx="2870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4400" spc="-1" strike="noStrike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subTitle"/>
          </p:nvPr>
        </p:nvSpPr>
        <p:spPr>
          <a:xfrm>
            <a:off x="495000" y="273600"/>
            <a:ext cx="89150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495000" y="368208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4400" spc="-1" strike="noStrike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5063040" y="368208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495000" y="3682080"/>
            <a:ext cx="8915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slideLayout" Target="../slideLayouts/slideLayout1.xml"/><Relationship Id="rId6" Type="http://schemas.openxmlformats.org/officeDocument/2006/relationships/slideLayout" Target="../slideLayouts/slideLayout2.xml"/><Relationship Id="rId7" Type="http://schemas.openxmlformats.org/officeDocument/2006/relationships/slideLayout" Target="../slideLayouts/slideLayout3.xml"/><Relationship Id="rId8" Type="http://schemas.openxmlformats.org/officeDocument/2006/relationships/slideLayout" Target="../slideLayouts/slideLayout4.xml"/><Relationship Id="rId9" Type="http://schemas.openxmlformats.org/officeDocument/2006/relationships/slideLayout" Target="../slideLayouts/slideLayout5.xml"/><Relationship Id="rId10" Type="http://schemas.openxmlformats.org/officeDocument/2006/relationships/slideLayout" Target="../slideLayouts/slideLayout6.xml"/><Relationship Id="rId11" Type="http://schemas.openxmlformats.org/officeDocument/2006/relationships/slideLayout" Target="../slideLayouts/slideLayout7.xml"/><Relationship Id="rId12" Type="http://schemas.openxmlformats.org/officeDocument/2006/relationships/slideLayout" Target="../slideLayouts/slideLayout8.xml"/><Relationship Id="rId13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11.xml"/><Relationship Id="rId16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4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428400" y="6429240"/>
            <a:ext cx="4988520" cy="11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  <a:buNone/>
            </a:pPr>
            <a:r>
              <a:rPr b="0" lang="de-DE" sz="800" spc="-1" strike="noStrike">
                <a:solidFill>
                  <a:srgbClr val="000066"/>
                </a:solidFill>
                <a:latin typeface="Cambria"/>
                <a:ea typeface="DejaVu Sans"/>
              </a:rPr>
              <a:t>© 2022 by seim &amp; partner</a:t>
            </a:r>
            <a:endParaRPr b="0" lang="de-DE" sz="800" spc="-1" strike="noStrike">
              <a:latin typeface="Arial"/>
            </a:endParaRPr>
          </a:p>
        </p:txBody>
      </p:sp>
      <p:pic>
        <p:nvPicPr>
          <p:cNvPr id="1" name="Picture 3" descr=""/>
          <p:cNvPicPr/>
          <p:nvPr/>
        </p:nvPicPr>
        <p:blipFill>
          <a:blip r:embed="rId2"/>
          <a:stretch/>
        </p:blipFill>
        <p:spPr>
          <a:xfrm>
            <a:off x="7760880" y="476640"/>
            <a:ext cx="1945440" cy="757080"/>
          </a:xfrm>
          <a:prstGeom prst="rect">
            <a:avLst/>
          </a:prstGeom>
          <a:ln w="0">
            <a:noFill/>
          </a:ln>
        </p:spPr>
      </p:pic>
      <p:sp>
        <p:nvSpPr>
          <p:cNvPr id="2" name="Line 2"/>
          <p:cNvSpPr/>
          <p:nvPr/>
        </p:nvSpPr>
        <p:spPr>
          <a:xfrm flipH="1">
            <a:off x="428760" y="1072800"/>
            <a:ext cx="7332120" cy="360"/>
          </a:xfrm>
          <a:prstGeom prst="line">
            <a:avLst/>
          </a:prstGeom>
          <a:ln w="19080">
            <a:solidFill>
              <a:srgbClr val="000063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" name="Line 3"/>
          <p:cNvSpPr/>
          <p:nvPr/>
        </p:nvSpPr>
        <p:spPr>
          <a:xfrm flipH="1">
            <a:off x="429480" y="6381360"/>
            <a:ext cx="9126000" cy="360"/>
          </a:xfrm>
          <a:prstGeom prst="line">
            <a:avLst/>
          </a:prstGeom>
          <a:ln w="19080">
            <a:solidFill>
              <a:srgbClr val="000063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" name="CustomShape 4"/>
          <p:cNvSpPr/>
          <p:nvPr/>
        </p:nvSpPr>
        <p:spPr>
          <a:xfrm>
            <a:off x="3428280" y="4934160"/>
            <a:ext cx="3045600" cy="170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  <a:spcBef>
                <a:spcPts val="2401"/>
              </a:spcBef>
              <a:spcAft>
                <a:spcPts val="1199"/>
              </a:spcAft>
              <a:buNone/>
            </a:pPr>
            <a:r>
              <a:rPr b="0" lang="de-DE" sz="1100" spc="-1" strike="noStrike">
                <a:solidFill>
                  <a:srgbClr val="000066"/>
                </a:solidFill>
                <a:latin typeface="Cambria"/>
                <a:ea typeface="DejaVu Sans"/>
              </a:rPr>
              <a:t>s</a:t>
            </a:r>
            <a:r>
              <a:rPr b="0" lang="de-DE" sz="1100" spc="-1" strike="noStrike">
                <a:solidFill>
                  <a:srgbClr val="808080"/>
                </a:solidFill>
                <a:latin typeface="Cambria"/>
                <a:ea typeface="DejaVu Sans"/>
              </a:rPr>
              <a:t>&amp;</a:t>
            </a:r>
            <a:r>
              <a:rPr b="0" lang="de-DE" sz="1100" spc="-1" strike="noStrike">
                <a:solidFill>
                  <a:srgbClr val="000066"/>
                </a:solidFill>
                <a:latin typeface="Cambria"/>
                <a:ea typeface="DejaVu Sans"/>
              </a:rPr>
              <a:t>p Beratungs- und Planungsgesellschaft mbH</a:t>
            </a:r>
            <a:br>
              <a:rPr sz="1800"/>
            </a:br>
            <a:r>
              <a:rPr b="0" lang="de-DE" sz="1100" spc="-1" strike="noStrike">
                <a:solidFill>
                  <a:srgbClr val="000066"/>
                </a:solidFill>
                <a:latin typeface="Cambria"/>
                <a:ea typeface="DejaVu Sans"/>
              </a:rPr>
              <a:t>Taunusstraße 54</a:t>
            </a:r>
            <a:br>
              <a:rPr sz="1800"/>
            </a:br>
            <a:r>
              <a:rPr b="0" lang="de-DE" sz="1100" spc="-1" strike="noStrike">
                <a:solidFill>
                  <a:srgbClr val="000066"/>
                </a:solidFill>
                <a:latin typeface="Cambria"/>
                <a:ea typeface="DejaVu Sans"/>
              </a:rPr>
              <a:t>65183 Wiesbaden</a:t>
            </a:r>
            <a:endParaRPr b="0" lang="de-DE" sz="11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buNone/>
            </a:pPr>
            <a:r>
              <a:rPr b="0" lang="de-DE" sz="2400" spc="-1" strike="noStrike">
                <a:solidFill>
                  <a:srgbClr val="ff9900"/>
                </a:solidFill>
                <a:latin typeface="Cambria"/>
                <a:ea typeface="DejaVu Sans"/>
              </a:rPr>
              <a:t>www.seim-partner.de</a:t>
            </a:r>
            <a:endParaRPr b="0" lang="de-DE" sz="2400" spc="-1" strike="noStrike">
              <a:latin typeface="Arial"/>
            </a:endParaRPr>
          </a:p>
        </p:txBody>
      </p:sp>
      <p:sp>
        <p:nvSpPr>
          <p:cNvPr id="5" name="CustomShape 5"/>
          <p:cNvSpPr/>
          <p:nvPr/>
        </p:nvSpPr>
        <p:spPr>
          <a:xfrm>
            <a:off x="0" y="0"/>
            <a:ext cx="9901800" cy="1253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6" name="Grafik 6" descr=""/>
          <p:cNvPicPr/>
          <p:nvPr/>
        </p:nvPicPr>
        <p:blipFill>
          <a:blip r:embed="rId3"/>
          <a:srcRect l="0" t="14906" r="0" b="24829"/>
          <a:stretch/>
        </p:blipFill>
        <p:spPr>
          <a:xfrm>
            <a:off x="-46440" y="1628640"/>
            <a:ext cx="9994320" cy="2444040"/>
          </a:xfrm>
          <a:prstGeom prst="rect">
            <a:avLst/>
          </a:prstGeom>
          <a:ln w="0">
            <a:noFill/>
          </a:ln>
        </p:spPr>
      </p:pic>
      <p:sp>
        <p:nvSpPr>
          <p:cNvPr id="7" name="CustomShape 6"/>
          <p:cNvSpPr/>
          <p:nvPr/>
        </p:nvSpPr>
        <p:spPr>
          <a:xfrm>
            <a:off x="0" y="692640"/>
            <a:ext cx="9901800" cy="68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de-DE" sz="4000" spc="-1" strike="noStrike">
                <a:solidFill>
                  <a:srgbClr val="000066"/>
                </a:solidFill>
                <a:latin typeface="Cambria"/>
                <a:ea typeface="DejaVu Sans"/>
              </a:rPr>
              <a:t> </a:t>
            </a:r>
            <a:endParaRPr b="0" lang="de-DE" sz="4000" spc="-1" strike="noStrike">
              <a:latin typeface="Arial"/>
            </a:endParaRPr>
          </a:p>
        </p:txBody>
      </p:sp>
      <p:sp>
        <p:nvSpPr>
          <p:cNvPr id="8" name="CustomShape 7"/>
          <p:cNvSpPr/>
          <p:nvPr/>
        </p:nvSpPr>
        <p:spPr>
          <a:xfrm>
            <a:off x="-46440" y="4040640"/>
            <a:ext cx="9994320" cy="4276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9" name="Grafik 10" descr=""/>
          <p:cNvPicPr/>
          <p:nvPr/>
        </p:nvPicPr>
        <p:blipFill>
          <a:blip r:embed="rId4"/>
          <a:stretch/>
        </p:blipFill>
        <p:spPr>
          <a:xfrm>
            <a:off x="3431880" y="218520"/>
            <a:ext cx="3038040" cy="1183320"/>
          </a:xfrm>
          <a:prstGeom prst="rect">
            <a:avLst/>
          </a:prstGeom>
          <a:ln w="0">
            <a:noFill/>
          </a:ln>
        </p:spPr>
      </p:pic>
      <p:sp>
        <p:nvSpPr>
          <p:cNvPr id="10" name="CustomShape 8"/>
          <p:cNvSpPr/>
          <p:nvPr/>
        </p:nvSpPr>
        <p:spPr>
          <a:xfrm>
            <a:off x="-91800" y="4009320"/>
            <a:ext cx="9994320" cy="42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  <a:spcAft>
                <a:spcPts val="1199"/>
              </a:spcAft>
              <a:buNone/>
            </a:pPr>
            <a:r>
              <a:rPr b="0" lang="de-DE" sz="2400" spc="-1" strike="noStrike">
                <a:solidFill>
                  <a:srgbClr val="ffffff"/>
                </a:solidFill>
                <a:latin typeface="Cambria"/>
                <a:ea typeface="DejaVu Sans"/>
              </a:rPr>
              <a:t>Wir planen Glasfasernetze</a:t>
            </a:r>
            <a:endParaRPr b="0" lang="de-DE" sz="2400" spc="-1" strike="noStrike">
              <a:latin typeface="Arial"/>
            </a:endParaRPr>
          </a:p>
        </p:txBody>
      </p:sp>
      <p:sp>
        <p:nvSpPr>
          <p:cNvPr id="11" name="CustomShape 9"/>
          <p:cNvSpPr/>
          <p:nvPr/>
        </p:nvSpPr>
        <p:spPr>
          <a:xfrm>
            <a:off x="194400" y="6237360"/>
            <a:ext cx="9434880" cy="427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de-DE" sz="4400" spc="-1" strike="noStrike">
                <a:latin typeface="Arial"/>
              </a:rPr>
              <a:t>Format des Titeltextes durch Klicken bearbeiten</a:t>
            </a:r>
            <a:endParaRPr b="0" lang="de-DE" sz="4400" spc="-1" strike="noStrike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pc="-1" strike="noStrike">
                <a:latin typeface="Arial"/>
              </a:rPr>
              <a:t>Format des Gliederungstextes durch Klicken bearbeiten</a:t>
            </a:r>
            <a:endParaRPr b="0" lang="de-DE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800" spc="-1" strike="noStrike">
                <a:latin typeface="Arial"/>
              </a:rPr>
              <a:t>Zweite Gliederungsebene</a:t>
            </a:r>
            <a:endParaRPr b="0" lang="de-DE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00" spc="-1" strike="noStrike">
                <a:latin typeface="Arial"/>
              </a:rPr>
              <a:t>Dritte Gliederungsebene</a:t>
            </a:r>
            <a:endParaRPr b="0" lang="de-DE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latin typeface="Arial"/>
              </a:rPr>
              <a:t>Vierte Gliederungsebene</a:t>
            </a:r>
            <a:endParaRPr b="0" lang="de-DE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Fünfte Gliederungsebene</a:t>
            </a:r>
            <a:endParaRPr b="0" lang="de-DE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Sechste Gliederungsebene</a:t>
            </a:r>
            <a:endParaRPr b="0" lang="de-DE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Siebte Gliederungsebene</a:t>
            </a:r>
            <a:endParaRPr b="0" lang="de-DE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5"/>
    <p:sldLayoutId id="2147483650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  <p:sldLayoutId id="2147483660" r:id="rId16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CustomShape 1"/>
          <p:cNvSpPr/>
          <p:nvPr/>
        </p:nvSpPr>
        <p:spPr>
          <a:xfrm>
            <a:off x="428400" y="6429240"/>
            <a:ext cx="4988520" cy="11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  <a:buNone/>
            </a:pPr>
            <a:r>
              <a:rPr b="0" lang="de-DE" sz="800" spc="-1" strike="noStrike">
                <a:solidFill>
                  <a:srgbClr val="000066"/>
                </a:solidFill>
                <a:latin typeface="Cambria"/>
                <a:ea typeface="DejaVu Sans"/>
              </a:rPr>
              <a:t>© 2025 by seim &amp; partner</a:t>
            </a:r>
            <a:endParaRPr b="0" lang="de-DE" sz="800" spc="-1" strike="noStrike">
              <a:latin typeface="Arial"/>
            </a:endParaRPr>
          </a:p>
        </p:txBody>
      </p:sp>
      <p:pic>
        <p:nvPicPr>
          <p:cNvPr id="51" name="Picture 3" descr=""/>
          <p:cNvPicPr/>
          <p:nvPr/>
        </p:nvPicPr>
        <p:blipFill>
          <a:blip r:embed="rId2"/>
          <a:stretch/>
        </p:blipFill>
        <p:spPr>
          <a:xfrm>
            <a:off x="7760880" y="476640"/>
            <a:ext cx="1945440" cy="757080"/>
          </a:xfrm>
          <a:prstGeom prst="rect">
            <a:avLst/>
          </a:prstGeom>
          <a:ln w="0">
            <a:noFill/>
          </a:ln>
        </p:spPr>
      </p:pic>
      <p:sp>
        <p:nvSpPr>
          <p:cNvPr id="52" name="Line 2"/>
          <p:cNvSpPr/>
          <p:nvPr/>
        </p:nvSpPr>
        <p:spPr>
          <a:xfrm flipH="1">
            <a:off x="428760" y="1072800"/>
            <a:ext cx="7332120" cy="360"/>
          </a:xfrm>
          <a:prstGeom prst="line">
            <a:avLst/>
          </a:prstGeom>
          <a:ln w="19080">
            <a:solidFill>
              <a:srgbClr val="000063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3" name="Line 3"/>
          <p:cNvSpPr/>
          <p:nvPr/>
        </p:nvSpPr>
        <p:spPr>
          <a:xfrm flipH="1">
            <a:off x="429480" y="6381360"/>
            <a:ext cx="9126000" cy="360"/>
          </a:xfrm>
          <a:prstGeom prst="line">
            <a:avLst/>
          </a:prstGeom>
          <a:ln w="19080">
            <a:solidFill>
              <a:srgbClr val="000063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de-DE" sz="4400" spc="-1" strike="noStrike">
                <a:latin typeface="Arial"/>
              </a:rPr>
              <a:t>Format des Titeltextes durch Klicken bearbeiten</a:t>
            </a:r>
            <a:endParaRPr b="0" lang="de-DE" sz="4400" spc="-1" strike="noStrike"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pc="-1" strike="noStrike">
                <a:latin typeface="Arial"/>
              </a:rPr>
              <a:t>Format des Gliederungstextes durch Klicken bearbeiten</a:t>
            </a:r>
            <a:endParaRPr b="0" lang="de-DE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800" spc="-1" strike="noStrike">
                <a:latin typeface="Arial"/>
              </a:rPr>
              <a:t>Zweite Gliederungsebene</a:t>
            </a:r>
            <a:endParaRPr b="0" lang="de-DE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00" spc="-1" strike="noStrike">
                <a:latin typeface="Arial"/>
              </a:rPr>
              <a:t>Dritte Gliederungsebene</a:t>
            </a:r>
            <a:endParaRPr b="0" lang="de-DE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latin typeface="Arial"/>
              </a:rPr>
              <a:t>Vierte Gliederungsebene</a:t>
            </a:r>
            <a:endParaRPr b="0" lang="de-DE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Fünfte Gliederungsebene</a:t>
            </a:r>
            <a:endParaRPr b="0" lang="de-DE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Sechste Gliederungsebene</a:t>
            </a:r>
            <a:endParaRPr b="0" lang="de-DE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Siebte Gliederungsebene</a:t>
            </a:r>
            <a:endParaRPr b="0" lang="de-DE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/>
          <p:nvPr/>
        </p:nvSpPr>
        <p:spPr>
          <a:xfrm>
            <a:off x="8915040" y="6429240"/>
            <a:ext cx="636120" cy="11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r">
              <a:lnSpc>
                <a:spcPct val="100000"/>
              </a:lnSpc>
              <a:buNone/>
            </a:pPr>
            <a:r>
              <a:rPr b="0" lang="de-DE" sz="800" spc="-1" strike="noStrike">
                <a:solidFill>
                  <a:srgbClr val="000066"/>
                </a:solidFill>
                <a:latin typeface="Cambria"/>
                <a:ea typeface="DejaVu Sans"/>
              </a:rPr>
              <a:t>Seite </a:t>
            </a:r>
            <a:fld id="{563970F2-EB71-46BA-BC3A-5A0892BDB362}" type="slidenum">
              <a:rPr b="0" lang="de-DE" sz="800" spc="-1" strike="noStrike">
                <a:solidFill>
                  <a:srgbClr val="000066"/>
                </a:solidFill>
                <a:latin typeface="Cambria"/>
                <a:ea typeface="DejaVu Sans"/>
              </a:rPr>
              <a:t>&lt;Foliennummer&gt;</a:t>
            </a:fld>
            <a:endParaRPr b="0" lang="de-DE" sz="800" spc="-1" strike="noStrike">
              <a:latin typeface="Arial"/>
            </a:endParaRPr>
          </a:p>
        </p:txBody>
      </p:sp>
      <p:sp>
        <p:nvSpPr>
          <p:cNvPr id="93" name="CustomShape 2"/>
          <p:cNvSpPr/>
          <p:nvPr/>
        </p:nvSpPr>
        <p:spPr>
          <a:xfrm>
            <a:off x="776880" y="1484640"/>
            <a:ext cx="8774280" cy="310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285840" indent="-285480">
              <a:lnSpc>
                <a:spcPct val="100000"/>
              </a:lnSpc>
              <a:buClr>
                <a:srgbClr val="000066"/>
              </a:buClr>
              <a:buSzPct val="120000"/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Auftrag seim&amp;partner sowie Änderungen in der Gebietskulisse – kurzer Überblick über die derzeitige Förderung „Gigabitrichtlinie 1“ sowie „Gigabitrichtlinie 2“</a:t>
            </a:r>
            <a:endParaRPr b="0" lang="de-DE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de-DE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66"/>
              </a:buClr>
              <a:buSzPct val="120000"/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Zeitplan – der lange Weg zur Netzinbetriebnahme</a:t>
            </a:r>
            <a:endParaRPr b="0" lang="de-DE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de-DE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66"/>
              </a:buClr>
              <a:buSzPct val="120000"/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Hausanschlussmanagement – Glasfaseranschluss Ihres Gebäudes</a:t>
            </a:r>
            <a:endParaRPr b="0" lang="de-DE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de-DE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66"/>
              </a:buClr>
              <a:buSzPct val="120000"/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 </a:t>
            </a:r>
            <a:r>
              <a:rPr b="0" lang="de-DE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Fragen</a:t>
            </a:r>
            <a:endParaRPr b="0" lang="de-DE" sz="1800" spc="-1" strike="noStrike">
              <a:latin typeface="Arial"/>
            </a:endParaRPr>
          </a:p>
        </p:txBody>
      </p:sp>
      <p:sp>
        <p:nvSpPr>
          <p:cNvPr id="94" name="TextShape 3"/>
          <p:cNvSpPr/>
          <p:nvPr/>
        </p:nvSpPr>
        <p:spPr>
          <a:xfrm>
            <a:off x="363960" y="683280"/>
            <a:ext cx="743148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>
              <a:lnSpc>
                <a:spcPct val="100000"/>
              </a:lnSpc>
              <a:buNone/>
            </a:pPr>
            <a:r>
              <a:rPr b="1" lang="de-DE" sz="2400" spc="-1" strike="noStrike">
                <a:solidFill>
                  <a:srgbClr val="000066"/>
                </a:solidFill>
                <a:latin typeface="Cambria"/>
                <a:ea typeface="DejaVu Sans"/>
              </a:rPr>
              <a:t>Breitbandausbau Obersontheim</a:t>
            </a:r>
            <a:endParaRPr b="0" lang="de-DE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1"/>
          <p:cNvSpPr/>
          <p:nvPr/>
        </p:nvSpPr>
        <p:spPr>
          <a:xfrm>
            <a:off x="8915040" y="6429240"/>
            <a:ext cx="636120" cy="11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r">
              <a:lnSpc>
                <a:spcPct val="100000"/>
              </a:lnSpc>
              <a:buNone/>
            </a:pPr>
            <a:r>
              <a:rPr b="0" lang="de-DE" sz="800" spc="-1" strike="noStrike">
                <a:solidFill>
                  <a:srgbClr val="000066"/>
                </a:solidFill>
                <a:latin typeface="Cambria"/>
                <a:ea typeface="DejaVu Sans"/>
              </a:rPr>
              <a:t>Seite </a:t>
            </a:r>
            <a:fld id="{0CD5C438-CE20-4A51-8BA8-2A71518B7D5C}" type="slidenum">
              <a:rPr b="0" lang="de-DE" sz="800" spc="-1" strike="noStrike">
                <a:solidFill>
                  <a:srgbClr val="000066"/>
                </a:solidFill>
                <a:latin typeface="Cambria"/>
                <a:ea typeface="DejaVu Sans"/>
              </a:rPr>
              <a:t>&lt;Foliennummer&gt;</a:t>
            </a:fld>
            <a:endParaRPr b="0" lang="de-DE" sz="800" spc="-1" strike="noStrike">
              <a:latin typeface="Arial"/>
            </a:endParaRPr>
          </a:p>
        </p:txBody>
      </p:sp>
      <p:sp>
        <p:nvSpPr>
          <p:cNvPr id="96" name="CustomShape 2"/>
          <p:cNvSpPr/>
          <p:nvPr/>
        </p:nvSpPr>
        <p:spPr>
          <a:xfrm>
            <a:off x="704520" y="1556640"/>
            <a:ext cx="8774280" cy="365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endParaRPr b="0" lang="de-DE" sz="1800" spc="-1" strike="noStrike">
              <a:latin typeface="Arial"/>
            </a:endParaRPr>
          </a:p>
          <a:p>
            <a:pPr lvl="1" marL="743040" indent="-285480">
              <a:lnSpc>
                <a:spcPct val="100000"/>
              </a:lnSpc>
              <a:buClr>
                <a:srgbClr val="000066"/>
              </a:buClr>
              <a:buSzPct val="120000"/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Zuschlag Bauunternehmen Q1 2026 / Baustart Anfang 2026</a:t>
            </a:r>
            <a:endParaRPr b="0" lang="de-DE" sz="1800" spc="-1" strike="noStrike">
              <a:latin typeface="Arial"/>
            </a:endParaRPr>
          </a:p>
          <a:p>
            <a:pPr lvl="1" marL="743040" indent="-285480">
              <a:lnSpc>
                <a:spcPct val="100000"/>
              </a:lnSpc>
              <a:buClr>
                <a:srgbClr val="000066"/>
              </a:buClr>
              <a:buSzPct val="120000"/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In Ausschreibung geforderte Bauzeit bis Mitte 2028</a:t>
            </a:r>
            <a:endParaRPr b="0" lang="de-DE" sz="1800" spc="-1" strike="noStrike">
              <a:latin typeface="Arial"/>
            </a:endParaRPr>
          </a:p>
          <a:p>
            <a:pPr lvl="1" marL="743040" indent="-285480">
              <a:lnSpc>
                <a:spcPct val="100000"/>
              </a:lnSpc>
              <a:buClr>
                <a:srgbClr val="000066"/>
              </a:buClr>
              <a:buSzPct val="120000"/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Übergabe Dokumentation durch s&amp;p ca. 2 Monate</a:t>
            </a:r>
            <a:endParaRPr b="0" lang="de-DE" sz="1800" spc="-1" strike="noStrike">
              <a:latin typeface="Arial"/>
            </a:endParaRPr>
          </a:p>
          <a:p>
            <a:pPr lvl="1" marL="743040" indent="-285480">
              <a:lnSpc>
                <a:spcPct val="100000"/>
              </a:lnSpc>
              <a:buClr>
                <a:srgbClr val="000066"/>
              </a:buClr>
              <a:buSzPct val="120000"/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Netzinbetriebnahme durch NetCom bis zu 4 Monate</a:t>
            </a:r>
            <a:endParaRPr b="0" lang="de-DE" sz="1800" spc="-1" strike="noStrike">
              <a:latin typeface="Arial"/>
            </a:endParaRPr>
          </a:p>
          <a:p>
            <a:pPr lvl="1" marL="743040" indent="-285480">
              <a:lnSpc>
                <a:spcPct val="100000"/>
              </a:lnSpc>
              <a:buClr>
                <a:srgbClr val="000066"/>
              </a:buClr>
              <a:buSzPct val="120000"/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Wingdings"/>
                <a:ea typeface="DejaVu Sans"/>
              </a:rPr>
              <a:t></a:t>
            </a:r>
            <a:r>
              <a:rPr b="0" lang="de-DE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 </a:t>
            </a:r>
            <a:r>
              <a:rPr b="0" lang="de-DE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Planung: letzter Anschluss geht Ende 2028 ans Netz</a:t>
            </a:r>
            <a:endParaRPr b="0" lang="de-DE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de-DE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66"/>
              </a:buClr>
              <a:buSzPct val="120000"/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 </a:t>
            </a:r>
            <a:r>
              <a:rPr b="0" lang="de-DE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weitere Faktoren</a:t>
            </a:r>
            <a:endParaRPr b="0" lang="de-DE" sz="1800" spc="-1" strike="noStrike">
              <a:latin typeface="Arial"/>
            </a:endParaRPr>
          </a:p>
          <a:p>
            <a:pPr lvl="1" marL="743040" indent="-285480">
              <a:lnSpc>
                <a:spcPct val="100000"/>
              </a:lnSpc>
              <a:buClr>
                <a:srgbClr val="000066"/>
              </a:buClr>
              <a:buSzPct val="120000"/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+ Inbetriebnahme je Netzcluster</a:t>
            </a:r>
            <a:endParaRPr b="0" lang="de-DE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de-DE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de-DE" sz="1800" spc="-1" strike="noStrike">
              <a:latin typeface="Arial"/>
            </a:endParaRPr>
          </a:p>
        </p:txBody>
      </p:sp>
      <p:sp>
        <p:nvSpPr>
          <p:cNvPr id="97" name="TextShape 3"/>
          <p:cNvSpPr/>
          <p:nvPr/>
        </p:nvSpPr>
        <p:spPr>
          <a:xfrm>
            <a:off x="403560" y="683280"/>
            <a:ext cx="743148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 marL="285840" indent="-285480">
              <a:lnSpc>
                <a:spcPct val="100000"/>
              </a:lnSpc>
              <a:buClr>
                <a:srgbClr val="000066"/>
              </a:buClr>
              <a:buSzPct val="120000"/>
              <a:buFont typeface="Arial"/>
              <a:buChar char="•"/>
            </a:pPr>
            <a:r>
              <a:rPr b="1" lang="de-DE" sz="2400" spc="-1" strike="noStrike">
                <a:solidFill>
                  <a:srgbClr val="000066"/>
                </a:solidFill>
                <a:latin typeface="Cambria"/>
                <a:ea typeface="DejaVu Sans"/>
              </a:rPr>
              <a:t>Zeitplan – der lange Weg zur Netzinbetriebnahme</a:t>
            </a:r>
            <a:endParaRPr b="0" lang="de-DE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/>
          <p:nvPr/>
        </p:nvSpPr>
        <p:spPr>
          <a:xfrm>
            <a:off x="8915040" y="6429240"/>
            <a:ext cx="636120" cy="11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r">
              <a:lnSpc>
                <a:spcPct val="100000"/>
              </a:lnSpc>
              <a:buNone/>
            </a:pPr>
            <a:r>
              <a:rPr b="0" lang="de-DE" sz="800" spc="-1" strike="noStrike">
                <a:solidFill>
                  <a:srgbClr val="000066"/>
                </a:solidFill>
                <a:latin typeface="Cambria"/>
                <a:ea typeface="DejaVu Sans"/>
              </a:rPr>
              <a:t>Seite </a:t>
            </a:r>
            <a:fld id="{2670A367-CE1F-49E9-A650-A672B8FC0251}" type="slidenum">
              <a:rPr b="0" lang="de-DE" sz="800" spc="-1" strike="noStrike">
                <a:solidFill>
                  <a:srgbClr val="000066"/>
                </a:solidFill>
                <a:latin typeface="Cambria"/>
                <a:ea typeface="DejaVu Sans"/>
              </a:rPr>
              <a:t>&lt;Foliennummer&gt;</a:t>
            </a:fld>
            <a:endParaRPr b="0" lang="de-DE" sz="800" spc="-1" strike="noStrike">
              <a:latin typeface="Arial"/>
            </a:endParaRPr>
          </a:p>
        </p:txBody>
      </p:sp>
      <p:sp>
        <p:nvSpPr>
          <p:cNvPr id="99" name="CustomShape 2"/>
          <p:cNvSpPr/>
          <p:nvPr/>
        </p:nvSpPr>
        <p:spPr>
          <a:xfrm>
            <a:off x="776880" y="1484640"/>
            <a:ext cx="8774280" cy="365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endParaRPr b="0" lang="de-DE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66"/>
              </a:buClr>
              <a:buSzPct val="120000"/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Begehungen</a:t>
            </a:r>
            <a:endParaRPr b="0" lang="de-DE" sz="1800" spc="-1" strike="noStrike">
              <a:latin typeface="Arial"/>
            </a:endParaRPr>
          </a:p>
          <a:p>
            <a:pPr lvl="1" marL="743040" indent="-285480">
              <a:lnSpc>
                <a:spcPct val="100000"/>
              </a:lnSpc>
              <a:buClr>
                <a:srgbClr val="000066"/>
              </a:buClr>
              <a:buSzPct val="120000"/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Gestattungsvertrag inkl. Datenschutzvereinbarung / Verzichtserklärung </a:t>
            </a:r>
            <a:endParaRPr b="0" lang="de-DE" sz="1800" spc="-1" strike="noStrike">
              <a:latin typeface="Arial"/>
            </a:endParaRPr>
          </a:p>
          <a:p>
            <a:pPr lvl="2" marL="1200240" indent="-285480">
              <a:lnSpc>
                <a:spcPct val="100000"/>
              </a:lnSpc>
              <a:buClr>
                <a:srgbClr val="000066"/>
              </a:buClr>
              <a:buSzPct val="120000"/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Frist 24.10.2025</a:t>
            </a:r>
            <a:endParaRPr b="0" lang="de-DE" sz="1800" spc="-1" strike="noStrike">
              <a:latin typeface="Arial"/>
            </a:endParaRPr>
          </a:p>
          <a:p>
            <a:pPr lvl="1" marL="743040" indent="-285480">
              <a:lnSpc>
                <a:spcPct val="100000"/>
              </a:lnSpc>
              <a:buClr>
                <a:srgbClr val="000066"/>
              </a:buClr>
              <a:buSzPct val="120000"/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Kontaktaufnahme durch s&amp;p (Telefon / Email) zur Terminfindung</a:t>
            </a:r>
            <a:endParaRPr b="0" lang="de-DE" sz="1800" spc="-1" strike="noStrike">
              <a:latin typeface="Arial"/>
            </a:endParaRPr>
          </a:p>
          <a:p>
            <a:pPr lvl="2" marL="1200240" indent="-285480">
              <a:lnSpc>
                <a:spcPct val="100000"/>
              </a:lnSpc>
              <a:buClr>
                <a:srgbClr val="000066"/>
              </a:buClr>
              <a:buSzPct val="120000"/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Ab Dezember 2025</a:t>
            </a:r>
            <a:endParaRPr b="0" lang="de-DE" sz="1800" spc="-1" strike="noStrike">
              <a:latin typeface="Arial"/>
            </a:endParaRPr>
          </a:p>
          <a:p>
            <a:pPr lvl="1" marL="743040" indent="-285480">
              <a:lnSpc>
                <a:spcPct val="100000"/>
              </a:lnSpc>
              <a:buClr>
                <a:srgbClr val="000066"/>
              </a:buClr>
              <a:buSzPct val="120000"/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Vor-Ort-Besprechung durch s&amp;p</a:t>
            </a:r>
            <a:endParaRPr b="0" lang="de-DE" sz="1800" spc="-1" strike="noStrike">
              <a:latin typeface="Arial"/>
            </a:endParaRPr>
          </a:p>
          <a:p>
            <a:pPr lvl="2" marL="1200240" indent="-285480">
              <a:lnSpc>
                <a:spcPct val="100000"/>
              </a:lnSpc>
              <a:buClr>
                <a:srgbClr val="000066"/>
              </a:buClr>
              <a:buSzPct val="120000"/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Ab Dezember. Abschluss bis April 2026</a:t>
            </a:r>
            <a:endParaRPr b="0" lang="de-DE" sz="1800" spc="-1" strike="noStrike">
              <a:latin typeface="Arial"/>
            </a:endParaRPr>
          </a:p>
          <a:p>
            <a:pPr lvl="1" marL="743040" indent="-285480">
              <a:lnSpc>
                <a:spcPct val="100000"/>
              </a:lnSpc>
              <a:buClr>
                <a:srgbClr val="000066"/>
              </a:buClr>
              <a:buSzPct val="120000"/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Bauliche Herstellung </a:t>
            </a:r>
            <a:endParaRPr b="0" lang="de-DE" sz="1800" spc="-1" strike="noStrike">
              <a:latin typeface="Arial"/>
            </a:endParaRPr>
          </a:p>
          <a:p>
            <a:pPr lvl="2" marL="1200240" indent="-285480">
              <a:lnSpc>
                <a:spcPct val="100000"/>
              </a:lnSpc>
              <a:buClr>
                <a:srgbClr val="000066"/>
              </a:buClr>
              <a:buSzPct val="120000"/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Während Bauphase vor, oder zeitgleich zur Längsverlegung</a:t>
            </a:r>
            <a:endParaRPr b="0" lang="de-DE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de-DE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de-DE" sz="1800" spc="-1" strike="noStrike">
              <a:latin typeface="Arial"/>
            </a:endParaRPr>
          </a:p>
        </p:txBody>
      </p:sp>
      <p:sp>
        <p:nvSpPr>
          <p:cNvPr id="100" name="TextShape 3"/>
          <p:cNvSpPr/>
          <p:nvPr/>
        </p:nvSpPr>
        <p:spPr>
          <a:xfrm>
            <a:off x="403560" y="313920"/>
            <a:ext cx="743148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 marL="285840" indent="-285480">
              <a:lnSpc>
                <a:spcPct val="100000"/>
              </a:lnSpc>
              <a:buClr>
                <a:srgbClr val="000066"/>
              </a:buClr>
              <a:buSzPct val="120000"/>
              <a:buFont typeface="Arial"/>
              <a:buChar char="•"/>
            </a:pPr>
            <a:r>
              <a:rPr b="1" lang="de-DE" sz="2400" spc="-1" strike="noStrike">
                <a:solidFill>
                  <a:srgbClr val="000066"/>
                </a:solidFill>
                <a:latin typeface="Cambria"/>
                <a:ea typeface="DejaVu Sans"/>
              </a:rPr>
              <a:t>Hausanschlussmanagement – </a:t>
            </a:r>
            <a:br>
              <a:rPr sz="1800"/>
            </a:br>
            <a:r>
              <a:rPr b="1" lang="de-DE" sz="2400" spc="-1" strike="noStrike">
                <a:solidFill>
                  <a:srgbClr val="000066"/>
                </a:solidFill>
                <a:latin typeface="Cambria"/>
                <a:ea typeface="DejaVu Sans"/>
              </a:rPr>
              <a:t>Zeitschiene</a:t>
            </a:r>
            <a:endParaRPr b="0" lang="de-DE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Shape 1"/>
          <p:cNvSpPr/>
          <p:nvPr/>
        </p:nvSpPr>
        <p:spPr>
          <a:xfrm>
            <a:off x="8915040" y="6429240"/>
            <a:ext cx="636120" cy="11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r">
              <a:lnSpc>
                <a:spcPct val="100000"/>
              </a:lnSpc>
              <a:buNone/>
            </a:pPr>
            <a:r>
              <a:rPr b="0" lang="de-DE" sz="800" spc="-1" strike="noStrike">
                <a:solidFill>
                  <a:srgbClr val="000066"/>
                </a:solidFill>
                <a:latin typeface="Cambria"/>
                <a:ea typeface="DejaVu Sans"/>
              </a:rPr>
              <a:t>Seite </a:t>
            </a:r>
            <a:fld id="{CEA85072-09E9-429F-AAF1-99540D9AA6C0}" type="slidenum">
              <a:rPr b="0" lang="de-DE" sz="800" spc="-1" strike="noStrike">
                <a:solidFill>
                  <a:srgbClr val="000066"/>
                </a:solidFill>
                <a:latin typeface="Cambria"/>
                <a:ea typeface="DejaVu Sans"/>
              </a:rPr>
              <a:t>&lt;Foliennummer&gt;</a:t>
            </a:fld>
            <a:endParaRPr b="0" lang="de-DE" sz="800" spc="-1" strike="noStrike">
              <a:latin typeface="Arial"/>
            </a:endParaRPr>
          </a:p>
        </p:txBody>
      </p:sp>
      <p:sp>
        <p:nvSpPr>
          <p:cNvPr id="102" name="CustomShape 2"/>
          <p:cNvSpPr/>
          <p:nvPr/>
        </p:nvSpPr>
        <p:spPr>
          <a:xfrm>
            <a:off x="776880" y="1484640"/>
            <a:ext cx="8774280" cy="365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endParaRPr b="0" lang="de-DE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66"/>
              </a:buClr>
              <a:buSzPct val="120000"/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Aufwand liegt bei ca. 30 Minuten</a:t>
            </a:r>
            <a:endParaRPr b="0" lang="de-DE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de-DE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66"/>
              </a:buClr>
              <a:buSzPct val="120000"/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Hauseigentümer muss zugegen sein, bzw. eine Vollmacht ausstellen </a:t>
            </a:r>
            <a:endParaRPr b="0" lang="de-DE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de-DE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66"/>
              </a:buClr>
              <a:buSzPct val="120000"/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Gemeinsames abarbeiten des Protokolls inkl. Fotodokumentation</a:t>
            </a:r>
            <a:endParaRPr b="0" lang="de-DE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de-DE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66"/>
              </a:buClr>
              <a:buSzPct val="120000"/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Weitere Punkte:</a:t>
            </a:r>
            <a:endParaRPr b="0" lang="de-DE" sz="1800" spc="-1" strike="noStrike">
              <a:latin typeface="Arial"/>
            </a:endParaRPr>
          </a:p>
          <a:p>
            <a:pPr lvl="1" marL="743040" indent="-285480">
              <a:lnSpc>
                <a:spcPct val="100000"/>
              </a:lnSpc>
              <a:buClr>
                <a:srgbClr val="000066"/>
              </a:buClr>
              <a:buSzPct val="120000"/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Förderfähigkeit</a:t>
            </a:r>
            <a:endParaRPr b="0" lang="de-DE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de-DE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de-DE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de-DE" sz="1800" spc="-1" strike="noStrike">
              <a:latin typeface="Arial"/>
            </a:endParaRPr>
          </a:p>
        </p:txBody>
      </p:sp>
      <p:sp>
        <p:nvSpPr>
          <p:cNvPr id="103" name="TextShape 3"/>
          <p:cNvSpPr/>
          <p:nvPr/>
        </p:nvSpPr>
        <p:spPr>
          <a:xfrm>
            <a:off x="403560" y="313920"/>
            <a:ext cx="743148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 marL="285840" indent="-285480">
              <a:lnSpc>
                <a:spcPct val="100000"/>
              </a:lnSpc>
              <a:buClr>
                <a:srgbClr val="000066"/>
              </a:buClr>
              <a:buSzPct val="120000"/>
              <a:buFont typeface="Arial"/>
              <a:buChar char="•"/>
            </a:pPr>
            <a:r>
              <a:rPr b="1" lang="de-DE" sz="2400" spc="-1" strike="noStrike">
                <a:solidFill>
                  <a:srgbClr val="000066"/>
                </a:solidFill>
                <a:latin typeface="Cambria"/>
                <a:ea typeface="DejaVu Sans"/>
              </a:rPr>
              <a:t>Hausanschlussmanagement – </a:t>
            </a:r>
            <a:br>
              <a:rPr sz="1800"/>
            </a:br>
            <a:r>
              <a:rPr b="1" lang="de-DE" sz="2400" spc="-1" strike="noStrike">
                <a:solidFill>
                  <a:srgbClr val="000066"/>
                </a:solidFill>
                <a:latin typeface="Cambria"/>
                <a:ea typeface="DejaVu Sans"/>
              </a:rPr>
              <a:t>Vor-Ort-Begehung</a:t>
            </a:r>
            <a:endParaRPr b="0" lang="de-DE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Shape 1"/>
          <p:cNvSpPr/>
          <p:nvPr/>
        </p:nvSpPr>
        <p:spPr>
          <a:xfrm>
            <a:off x="8915040" y="6429240"/>
            <a:ext cx="636120" cy="11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r">
              <a:lnSpc>
                <a:spcPct val="100000"/>
              </a:lnSpc>
              <a:buNone/>
            </a:pPr>
            <a:r>
              <a:rPr b="0" lang="de-DE" sz="800" spc="-1" strike="noStrike">
                <a:solidFill>
                  <a:srgbClr val="000066"/>
                </a:solidFill>
                <a:latin typeface="Cambria"/>
                <a:ea typeface="DejaVu Sans"/>
              </a:rPr>
              <a:t>Seite </a:t>
            </a:r>
            <a:fld id="{4425D61D-BDDC-4B88-9EB2-44AE80432994}" type="slidenum">
              <a:rPr b="0" lang="de-DE" sz="800" spc="-1" strike="noStrike">
                <a:solidFill>
                  <a:srgbClr val="000066"/>
                </a:solidFill>
                <a:latin typeface="Cambria"/>
                <a:ea typeface="DejaVu Sans"/>
              </a:rPr>
              <a:t>&lt;Foliennummer&gt;</a:t>
            </a:fld>
            <a:endParaRPr b="0" lang="de-DE" sz="800" spc="-1" strike="noStrike">
              <a:latin typeface="Arial"/>
            </a:endParaRPr>
          </a:p>
        </p:txBody>
      </p:sp>
      <p:sp>
        <p:nvSpPr>
          <p:cNvPr id="105" name="CustomShape 2"/>
          <p:cNvSpPr/>
          <p:nvPr/>
        </p:nvSpPr>
        <p:spPr>
          <a:xfrm>
            <a:off x="776880" y="1484640"/>
            <a:ext cx="8774280" cy="81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endParaRPr b="0" lang="de-DE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de-DE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66"/>
              </a:buClr>
              <a:buSzPct val="120000"/>
              <a:buFont typeface="Arial"/>
              <a:buChar char="•"/>
            </a:pPr>
            <a:r>
              <a:rPr b="0" lang="de-DE" sz="1600" spc="-1" strike="noStrike">
                <a:solidFill>
                  <a:srgbClr val="000000"/>
                </a:solidFill>
                <a:latin typeface="Cambria"/>
                <a:ea typeface="DejaVu Sans"/>
              </a:rPr>
              <a:t>…</a:t>
            </a:r>
            <a:endParaRPr b="0" lang="de-DE" sz="1600" spc="-1" strike="noStrike">
              <a:latin typeface="Arial"/>
            </a:endParaRPr>
          </a:p>
        </p:txBody>
      </p:sp>
      <p:sp>
        <p:nvSpPr>
          <p:cNvPr id="106" name="TextShape 3"/>
          <p:cNvSpPr/>
          <p:nvPr/>
        </p:nvSpPr>
        <p:spPr>
          <a:xfrm>
            <a:off x="403560" y="683280"/>
            <a:ext cx="743148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>
              <a:lnSpc>
                <a:spcPct val="100000"/>
              </a:lnSpc>
              <a:buNone/>
            </a:pPr>
            <a:r>
              <a:rPr b="1" lang="de-DE" sz="2400" spc="-1" strike="noStrike">
                <a:solidFill>
                  <a:srgbClr val="000066"/>
                </a:solidFill>
                <a:latin typeface="Cambria"/>
                <a:ea typeface="DejaVu Sans"/>
              </a:rPr>
              <a:t>Fragen</a:t>
            </a:r>
            <a:endParaRPr b="0" lang="de-DE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extShape 1"/>
          <p:cNvSpPr/>
          <p:nvPr/>
        </p:nvSpPr>
        <p:spPr>
          <a:xfrm>
            <a:off x="8915040" y="6429240"/>
            <a:ext cx="636120" cy="11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r">
              <a:lnSpc>
                <a:spcPct val="100000"/>
              </a:lnSpc>
              <a:buNone/>
            </a:pPr>
            <a:r>
              <a:rPr b="0" lang="de-DE" sz="800" spc="-1" strike="noStrike">
                <a:solidFill>
                  <a:srgbClr val="000066"/>
                </a:solidFill>
                <a:latin typeface="Cambria"/>
                <a:ea typeface="DejaVu Sans"/>
              </a:rPr>
              <a:t>Seite </a:t>
            </a:r>
            <a:fld id="{EC61AEE8-7E11-4D3F-ACE1-72C216CD8BBE}" type="slidenum">
              <a:rPr b="0" lang="de-DE" sz="800" spc="-1" strike="noStrike">
                <a:solidFill>
                  <a:srgbClr val="000066"/>
                </a:solidFill>
                <a:latin typeface="Cambria"/>
                <a:ea typeface="DejaVu Sans"/>
              </a:rPr>
              <a:t>&lt;Foliennummer&gt;</a:t>
            </a:fld>
            <a:endParaRPr b="0" lang="de-DE" sz="800" spc="-1" strike="noStrike">
              <a:latin typeface="Arial"/>
            </a:endParaRPr>
          </a:p>
        </p:txBody>
      </p:sp>
      <p:sp>
        <p:nvSpPr>
          <p:cNvPr id="108" name="CustomShape 2"/>
          <p:cNvSpPr/>
          <p:nvPr/>
        </p:nvSpPr>
        <p:spPr>
          <a:xfrm>
            <a:off x="776520" y="1628640"/>
            <a:ext cx="8774280" cy="304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endParaRPr b="0" lang="de-DE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66"/>
              </a:buClr>
              <a:buSzPct val="120000"/>
              <a:buFont typeface="Arial"/>
              <a:buChar char="•"/>
            </a:pPr>
            <a:r>
              <a:rPr b="0" lang="de-DE" sz="3200" spc="-1" strike="noStrike">
                <a:solidFill>
                  <a:srgbClr val="000000"/>
                </a:solidFill>
                <a:latin typeface="Cambria"/>
                <a:ea typeface="DejaVu Sans"/>
              </a:rPr>
              <a:t>Vielen Dank für Ihre Aufmerksamkeit!</a:t>
            </a:r>
            <a:endParaRPr b="0" lang="de-DE" sz="32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de-DE" sz="32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66"/>
              </a:buClr>
              <a:buSzPct val="120000"/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Philip Hartmann</a:t>
            </a:r>
            <a:endParaRPr b="0" lang="de-DE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de-DE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66"/>
              </a:buClr>
              <a:buSzPct val="120000"/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s&amp;p Planungs- und Beratungsgesellschaft mbH</a:t>
            </a:r>
            <a:endParaRPr b="0" lang="de-DE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de-DE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66"/>
              </a:buClr>
              <a:buSzPct val="120000"/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Cambria"/>
                <a:ea typeface="DejaVu Sans"/>
              </a:rPr>
              <a:t>begehung-obersontheim@seim-partner.de</a:t>
            </a:r>
            <a:endParaRPr b="0" lang="de-DE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de-DE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de-DE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de-DE" sz="1800" spc="-1" strike="noStrike">
              <a:latin typeface="Arial"/>
            </a:endParaRPr>
          </a:p>
          <a:p>
            <a:pPr marL="914400">
              <a:lnSpc>
                <a:spcPct val="100000"/>
              </a:lnSpc>
              <a:buNone/>
            </a:pPr>
            <a:endParaRPr b="0" lang="de-DE" sz="1800" spc="-1" strike="noStrike">
              <a:latin typeface="Arial"/>
            </a:endParaRPr>
          </a:p>
        </p:txBody>
      </p:sp>
      <p:sp>
        <p:nvSpPr>
          <p:cNvPr id="109" name="TextShape 3"/>
          <p:cNvSpPr/>
          <p:nvPr/>
        </p:nvSpPr>
        <p:spPr>
          <a:xfrm>
            <a:off x="403560" y="683280"/>
            <a:ext cx="743148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>
              <a:lnSpc>
                <a:spcPct val="100000"/>
              </a:lnSpc>
              <a:buNone/>
            </a:pPr>
            <a:r>
              <a:rPr b="1" lang="de-DE" sz="2400" spc="-1" strike="noStrike">
                <a:solidFill>
                  <a:srgbClr val="000066"/>
                </a:solidFill>
                <a:latin typeface="Cambria"/>
                <a:ea typeface="DejaVu Sans"/>
              </a:rPr>
              <a:t>Kontakt </a:t>
            </a:r>
            <a:endParaRPr b="0" lang="de-DE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66"/>
      </a:dk2>
      <a:lt2>
        <a:srgbClr val="c6d9f0"/>
      </a:lt2>
      <a:accent1>
        <a:srgbClr val="000066"/>
      </a:accent1>
      <a:accent2>
        <a:srgbClr val="ff9900"/>
      </a:accent2>
      <a:accent3>
        <a:srgbClr val="a3c1e6"/>
      </a:accent3>
      <a:accent4>
        <a:srgbClr val="6f9fd9"/>
      </a:accent4>
      <a:accent5>
        <a:srgbClr val="2d67ad"/>
      </a:accent5>
      <a:accent6>
        <a:srgbClr val="a5a5a5"/>
      </a:accent6>
      <a:hlink>
        <a:srgbClr val="ff9900"/>
      </a:hlink>
      <a:folHlink>
        <a:srgbClr val="000066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66"/>
      </a:dk2>
      <a:lt2>
        <a:srgbClr val="c6d9f0"/>
      </a:lt2>
      <a:accent1>
        <a:srgbClr val="000066"/>
      </a:accent1>
      <a:accent2>
        <a:srgbClr val="ff9900"/>
      </a:accent2>
      <a:accent3>
        <a:srgbClr val="a3c1e6"/>
      </a:accent3>
      <a:accent4>
        <a:srgbClr val="6f9fd9"/>
      </a:accent4>
      <a:accent5>
        <a:srgbClr val="2d67ad"/>
      </a:accent5>
      <a:accent6>
        <a:srgbClr val="a5a5a5"/>
      </a:accent6>
      <a:hlink>
        <a:srgbClr val="ff9900"/>
      </a:hlink>
      <a:folHlink>
        <a:srgbClr val="000066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2021_11_08_Buergerversammlung</Template>
  <TotalTime>156</TotalTime>
  <Application>LibreOffice/7.3.7.2$Linux_X86_64 LibreOffice_project/30$Build-2</Application>
  <AppVersion>15.0000</AppVersion>
  <Words>234</Words>
  <Paragraphs>63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2021-11-08T16:37:59Z</dcterms:created>
  <dc:creator>Philip Hartmann</dc:creator>
  <dc:description/>
  <dc:language>de-DE</dc:language>
  <cp:lastModifiedBy/>
  <cp:lastPrinted>2019-11-13T14:12:33Z</cp:lastPrinted>
  <dcterms:modified xsi:type="dcterms:W3CDTF">2025-10-06T14:29:24Z</dcterms:modified>
  <cp:revision>58</cp:revision>
  <dc:subject/>
  <dc:title>PowerPoint-Präsentation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iddenSlides">
    <vt:i4>0</vt:i4>
  </property>
  <property fmtid="{D5CDD505-2E9C-101B-9397-08002B2CF9AE}" pid="3" name="HyperlinksChanged">
    <vt:bool>0</vt:bool>
  </property>
  <property fmtid="{D5CDD505-2E9C-101B-9397-08002B2CF9AE}" pid="4" name="LinksUpToDate">
    <vt:bool>0</vt:bool>
  </property>
  <property fmtid="{D5CDD505-2E9C-101B-9397-08002B2CF9AE}" pid="5" name="MMClips">
    <vt:i4>0</vt:i4>
  </property>
  <property fmtid="{D5CDD505-2E9C-101B-9397-08002B2CF9AE}" pid="6" name="Notes">
    <vt:i4>0</vt:i4>
  </property>
  <property fmtid="{D5CDD505-2E9C-101B-9397-08002B2CF9AE}" pid="7" name="PresentationFormat">
    <vt:lpwstr>A4-Papier (210 x 297 mm)</vt:lpwstr>
  </property>
  <property fmtid="{D5CDD505-2E9C-101B-9397-08002B2CF9AE}" pid="8" name="ScaleCrop">
    <vt:bool>0</vt:bool>
  </property>
  <property fmtid="{D5CDD505-2E9C-101B-9397-08002B2CF9AE}" pid="9" name="ShareDoc">
    <vt:bool>0</vt:bool>
  </property>
  <property fmtid="{D5CDD505-2E9C-101B-9397-08002B2CF9AE}" pid="10" name="Slides">
    <vt:i4>7</vt:i4>
  </property>
</Properties>
</file>